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7"/>
    <p:sldId id="257" r:id="rId38"/>
    <p:sldId id="258" r:id="rId39"/>
    <p:sldId id="259" r:id="rId40"/>
    <p:sldId id="260" r:id="rId41"/>
    <p:sldId id="261" r:id="rId42"/>
    <p:sldId id="262" r:id="rId43"/>
    <p:sldId id="263" r:id="rId44"/>
    <p:sldId id="264" r:id="rId45"/>
  </p:sldIdLst>
  <p:sldSz cx="18288000" cy="10287000"/>
  <p:notesSz cx="6858000" cy="9144000"/>
  <p:embeddedFontLst>
    <p:embeddedFont>
      <p:font typeface="Norwester" charset="1" panose="00000506000000000000"/>
      <p:regular r:id="rId6"/>
    </p:embeddedFont>
    <p:embeddedFont>
      <p:font typeface="Arimo" charset="1" panose="020B0604020202020204"/>
      <p:regular r:id="rId7"/>
    </p:embeddedFont>
    <p:embeddedFont>
      <p:font typeface="Arimo Bold" charset="1" panose="020B0704020202020204"/>
      <p:regular r:id="rId8"/>
    </p:embeddedFont>
    <p:embeddedFont>
      <p:font typeface="Arimo Italics" charset="1" panose="020B0604020202090204"/>
      <p:regular r:id="rId9"/>
    </p:embeddedFont>
    <p:embeddedFont>
      <p:font typeface="Arimo Bold Italics" charset="1" panose="020B0704020202090204"/>
      <p:regular r:id="rId10"/>
    </p:embeddedFont>
    <p:embeddedFont>
      <p:font typeface="Archivo Black" charset="1" panose="020B0A03020202020B04"/>
      <p:regular r:id="rId11"/>
    </p:embeddedFont>
    <p:embeddedFont>
      <p:font typeface="League Spartan" charset="1" panose="00000800000000000000"/>
      <p:regular r:id="rId12"/>
    </p:embeddedFont>
    <p:embeddedFont>
      <p:font typeface="Aileron Heavy" charset="1" panose="00000A00000000000000"/>
      <p:regular r:id="rId13"/>
    </p:embeddedFont>
    <p:embeddedFont>
      <p:font typeface="Aileron Heavy Bold" charset="1" panose="00000A00000000000000"/>
      <p:regular r:id="rId14"/>
    </p:embeddedFont>
    <p:embeddedFont>
      <p:font typeface="Aileron Heavy Italics" charset="1" panose="00000A00000000000000"/>
      <p:regular r:id="rId15"/>
    </p:embeddedFont>
    <p:embeddedFont>
      <p:font typeface="Aileron Heavy Bold Italics" charset="1" panose="00000A00000000000000"/>
      <p:regular r:id="rId16"/>
    </p:embeddedFont>
    <p:embeddedFont>
      <p:font typeface="Archive" charset="1" panose="02000506040000020004"/>
      <p:regular r:id="rId17"/>
    </p:embeddedFont>
    <p:embeddedFont>
      <p:font typeface="Lovelo" charset="1" panose="02000000000000000000"/>
      <p:regular r:id="rId18"/>
    </p:embeddedFont>
    <p:embeddedFont>
      <p:font typeface="Open Sans Light" charset="1" panose="020B0306030504020204"/>
      <p:regular r:id="rId19"/>
    </p:embeddedFont>
    <p:embeddedFont>
      <p:font typeface="Open Sans Light Bold" charset="1" panose="020B0806030504020204"/>
      <p:regular r:id="rId20"/>
    </p:embeddedFont>
    <p:embeddedFont>
      <p:font typeface="Open Sans Light Italics" charset="1" panose="020B0306030504020204"/>
      <p:regular r:id="rId21"/>
    </p:embeddedFont>
    <p:embeddedFont>
      <p:font typeface="Open Sans Light Bold Italics" charset="1" panose="020B0806030504020204"/>
      <p:regular r:id="rId22"/>
    </p:embeddedFont>
    <p:embeddedFont>
      <p:font typeface="Open Sans" charset="1" panose="020B0606030504020204"/>
      <p:regular r:id="rId23"/>
    </p:embeddedFont>
    <p:embeddedFont>
      <p:font typeface="Open Sans Bold" charset="1" panose="020B0806030504020204"/>
      <p:regular r:id="rId24"/>
    </p:embeddedFont>
    <p:embeddedFont>
      <p:font typeface="Open Sans Italics" charset="1" panose="020B0606030504020204"/>
      <p:regular r:id="rId25"/>
    </p:embeddedFont>
    <p:embeddedFont>
      <p:font typeface="Open Sans Bold Italics" charset="1" panose="020B0806030504020204"/>
      <p:regular r:id="rId26"/>
    </p:embeddedFont>
    <p:embeddedFont>
      <p:font typeface="Quicksand" charset="1" panose="00000600000000000000"/>
      <p:regular r:id="rId27"/>
    </p:embeddedFont>
    <p:embeddedFont>
      <p:font typeface="Quicksand Bold" charset="1" panose="00000800000000000000"/>
      <p:regular r:id="rId28"/>
    </p:embeddedFont>
    <p:embeddedFont>
      <p:font typeface="TT Chocolates" charset="1" panose="02000503020000020003"/>
      <p:regular r:id="rId29"/>
    </p:embeddedFont>
    <p:embeddedFont>
      <p:font typeface="TT Chocolates Bold" charset="1" panose="02000803020000020003"/>
      <p:regular r:id="rId30"/>
    </p:embeddedFont>
    <p:embeddedFont>
      <p:font typeface="TT Chocolates Italics" charset="1" panose="02000503020000090003"/>
      <p:regular r:id="rId31"/>
    </p:embeddedFont>
    <p:embeddedFont>
      <p:font typeface="TT Chocolates Bold Italics" charset="1" panose="02000803030000090003"/>
      <p:regular r:id="rId32"/>
    </p:embeddedFont>
    <p:embeddedFont>
      <p:font typeface="Eczar SemiBold" charset="1" panose="02000603040300000004"/>
      <p:regular r:id="rId33"/>
    </p:embeddedFont>
    <p:embeddedFont>
      <p:font typeface="Eczar SemiBold Bold" charset="1" panose="02000603040300000004"/>
      <p:regular r:id="rId34"/>
    </p:embeddedFont>
    <p:embeddedFont>
      <p:font typeface="Eczar Regular" charset="1" panose="02000603040300000004"/>
      <p:regular r:id="rId35"/>
    </p:embeddedFont>
    <p:embeddedFont>
      <p:font typeface="Eczar Regular Bold" charset="1" panose="02000603040300000004"/>
      <p:regular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slides/slide1.xml" Type="http://schemas.openxmlformats.org/officeDocument/2006/relationships/slide"/><Relationship Id="rId38" Target="slides/slide2.xml" Type="http://schemas.openxmlformats.org/officeDocument/2006/relationships/slide"/><Relationship Id="rId39" Target="slides/slide3.xml" Type="http://schemas.openxmlformats.org/officeDocument/2006/relationships/slide"/><Relationship Id="rId4" Target="theme/theme1.xml" Type="http://schemas.openxmlformats.org/officeDocument/2006/relationships/theme"/><Relationship Id="rId40" Target="slides/slide4.xml" Type="http://schemas.openxmlformats.org/officeDocument/2006/relationships/slide"/><Relationship Id="rId41" Target="slides/slide5.xml" Type="http://schemas.openxmlformats.org/officeDocument/2006/relationships/slide"/><Relationship Id="rId42" Target="slides/slide6.xml" Type="http://schemas.openxmlformats.org/officeDocument/2006/relationships/slide"/><Relationship Id="rId43" Target="slides/slide7.xml" Type="http://schemas.openxmlformats.org/officeDocument/2006/relationships/slide"/><Relationship Id="rId44" Target="slides/slide8.xml" Type="http://schemas.openxmlformats.org/officeDocument/2006/relationships/slide"/><Relationship Id="rId45" Target="slides/slide9.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a:off x="0" y="0"/>
            <a:ext cx="18288000" cy="10287000"/>
          </a:xfrm>
          <a:prstGeom prst="rect">
            <a:avLst/>
          </a:prstGeom>
        </p:spPr>
      </p:pic>
      <p:sp>
        <p:nvSpPr>
          <p:cNvPr name="TextBox 3" id="3"/>
          <p:cNvSpPr txBox="true"/>
          <p:nvPr/>
        </p:nvSpPr>
        <p:spPr>
          <a:xfrm rot="0">
            <a:off x="525987" y="4471629"/>
            <a:ext cx="7423178" cy="3143250"/>
          </a:xfrm>
          <a:prstGeom prst="rect">
            <a:avLst/>
          </a:prstGeom>
        </p:spPr>
        <p:txBody>
          <a:bodyPr anchor="t" rtlCol="false" tIns="0" lIns="0" bIns="0" rIns="0">
            <a:spAutoFit/>
          </a:bodyPr>
          <a:lstStyle/>
          <a:p>
            <a:pPr>
              <a:lnSpc>
                <a:spcPts val="12599"/>
              </a:lnSpc>
            </a:pPr>
            <a:r>
              <a:rPr lang="en-US" sz="9000">
                <a:solidFill>
                  <a:srgbClr val="000000"/>
                </a:solidFill>
                <a:latin typeface="Archivo Black"/>
              </a:rPr>
              <a:t>SMOG FILTER</a:t>
            </a:r>
          </a:p>
        </p:txBody>
      </p:sp>
      <p:sp>
        <p:nvSpPr>
          <p:cNvPr name="TextBox 4" id="4"/>
          <p:cNvSpPr txBox="true"/>
          <p:nvPr/>
        </p:nvSpPr>
        <p:spPr>
          <a:xfrm rot="0">
            <a:off x="349059" y="8529321"/>
            <a:ext cx="14466602" cy="728979"/>
          </a:xfrm>
          <a:prstGeom prst="rect">
            <a:avLst/>
          </a:prstGeom>
        </p:spPr>
        <p:txBody>
          <a:bodyPr anchor="t" rtlCol="false" tIns="0" lIns="0" bIns="0" rIns="0">
            <a:spAutoFit/>
          </a:bodyPr>
          <a:lstStyle/>
          <a:p>
            <a:pPr>
              <a:lnSpc>
                <a:spcPts val="6020"/>
              </a:lnSpc>
            </a:pPr>
            <a:r>
              <a:rPr lang="en-US" sz="4300">
                <a:solidFill>
                  <a:srgbClr val="FFFFFF"/>
                </a:solidFill>
                <a:latin typeface="Eczar SemiBold"/>
              </a:rPr>
              <a:t>An Intense Field Dielectric-based Smog Filter</a:t>
            </a:r>
            <a:r>
              <a:rPr lang="en-US" sz="4300">
                <a:solidFill>
                  <a:srgbClr val="D9D9D9"/>
                </a:solidFill>
                <a:latin typeface="Eczar SemiBold"/>
              </a:rPr>
              <a:t> Design</a:t>
            </a:r>
          </a:p>
        </p:txBody>
      </p:sp>
      <p:sp>
        <p:nvSpPr>
          <p:cNvPr name="TextBox 5" id="5"/>
          <p:cNvSpPr txBox="true"/>
          <p:nvPr/>
        </p:nvSpPr>
        <p:spPr>
          <a:xfrm rot="0">
            <a:off x="4980094" y="1230529"/>
            <a:ext cx="14647502" cy="1243330"/>
          </a:xfrm>
          <a:prstGeom prst="rect">
            <a:avLst/>
          </a:prstGeom>
        </p:spPr>
        <p:txBody>
          <a:bodyPr anchor="t" rtlCol="false" tIns="0" lIns="0" bIns="0" rIns="0">
            <a:spAutoFit/>
          </a:bodyPr>
          <a:lstStyle/>
          <a:p>
            <a:pPr algn="ctr">
              <a:lnSpc>
                <a:spcPts val="4969"/>
              </a:lnSpc>
            </a:pPr>
            <a:r>
              <a:rPr lang="en-US" sz="3549">
                <a:solidFill>
                  <a:srgbClr val="FFFFFF"/>
                </a:solidFill>
                <a:latin typeface="Archivo Black"/>
              </a:rPr>
              <a:t>PROPOSAL REFERENCE NO : BT/EF0059/01/22 </a:t>
            </a:r>
          </a:p>
          <a:p>
            <a:pPr algn="ctr">
              <a:lnSpc>
                <a:spcPts val="4969"/>
              </a:lnSpc>
            </a:pPr>
            <a:r>
              <a:rPr lang="en-US" sz="3549">
                <a:solidFill>
                  <a:srgbClr val="FFFFFF"/>
                </a:solidFill>
                <a:latin typeface="Archivo Black"/>
              </a:rPr>
              <a:t>E-YUVA CENTRE : ADAMAS UNIVERSITY​</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2500" r="0" b="12500"/>
          <a:stretch>
            <a:fillRect/>
          </a:stretch>
        </p:blipFill>
        <p:spPr>
          <a:xfrm>
            <a:off x="0" y="0"/>
            <a:ext cx="18288000" cy="10287000"/>
          </a:xfrm>
          <a:prstGeom prst="rect">
            <a:avLst/>
          </a:prstGeom>
        </p:spPr>
      </p:pic>
      <p:sp>
        <p:nvSpPr>
          <p:cNvPr name="TextBox 3" id="3"/>
          <p:cNvSpPr txBox="true"/>
          <p:nvPr/>
        </p:nvSpPr>
        <p:spPr>
          <a:xfrm rot="0">
            <a:off x="1028700" y="3648390"/>
            <a:ext cx="7533170" cy="1216257"/>
          </a:xfrm>
          <a:prstGeom prst="rect">
            <a:avLst/>
          </a:prstGeom>
        </p:spPr>
        <p:txBody>
          <a:bodyPr anchor="t" rtlCol="false" tIns="0" lIns="0" bIns="0" rIns="0">
            <a:spAutoFit/>
          </a:bodyPr>
          <a:lstStyle/>
          <a:p>
            <a:pPr>
              <a:lnSpc>
                <a:spcPts val="11006"/>
              </a:lnSpc>
            </a:pPr>
            <a:r>
              <a:rPr lang="en-US" spc="-88" sz="4402">
                <a:solidFill>
                  <a:srgbClr val="3D4852"/>
                </a:solidFill>
                <a:latin typeface="Archive"/>
              </a:rPr>
              <a:t>ANUSHKA SHARMA        </a:t>
            </a:r>
          </a:p>
        </p:txBody>
      </p:sp>
      <p:sp>
        <p:nvSpPr>
          <p:cNvPr name="TextBox 4" id="4"/>
          <p:cNvSpPr txBox="true"/>
          <p:nvPr/>
        </p:nvSpPr>
        <p:spPr>
          <a:xfrm rot="0">
            <a:off x="1028700" y="5974210"/>
            <a:ext cx="5684340" cy="1216257"/>
          </a:xfrm>
          <a:prstGeom prst="rect">
            <a:avLst/>
          </a:prstGeom>
        </p:spPr>
        <p:txBody>
          <a:bodyPr anchor="t" rtlCol="false" tIns="0" lIns="0" bIns="0" rIns="0">
            <a:spAutoFit/>
          </a:bodyPr>
          <a:lstStyle/>
          <a:p>
            <a:pPr algn="just">
              <a:lnSpc>
                <a:spcPts val="11006"/>
              </a:lnSpc>
            </a:pPr>
            <a:r>
              <a:rPr lang="en-US" spc="-88" sz="4402">
                <a:solidFill>
                  <a:srgbClr val="3D4852"/>
                </a:solidFill>
                <a:latin typeface="Archive"/>
              </a:rPr>
              <a:t>ADITYAM</a:t>
            </a:r>
            <a:r>
              <a:rPr lang="en-US" spc="-88" sz="4402">
                <a:solidFill>
                  <a:srgbClr val="3D4852"/>
                </a:solidFill>
                <a:latin typeface="Archive"/>
              </a:rPr>
              <a:t> RAJ    </a:t>
            </a:r>
          </a:p>
        </p:txBody>
      </p:sp>
      <p:sp>
        <p:nvSpPr>
          <p:cNvPr name="TextBox 5" id="5"/>
          <p:cNvSpPr txBox="true"/>
          <p:nvPr/>
        </p:nvSpPr>
        <p:spPr>
          <a:xfrm rot="0">
            <a:off x="1028700" y="4423663"/>
            <a:ext cx="5684340" cy="1216257"/>
          </a:xfrm>
          <a:prstGeom prst="rect">
            <a:avLst/>
          </a:prstGeom>
        </p:spPr>
        <p:txBody>
          <a:bodyPr anchor="t" rtlCol="false" tIns="0" lIns="0" bIns="0" rIns="0">
            <a:spAutoFit/>
          </a:bodyPr>
          <a:lstStyle/>
          <a:p>
            <a:pPr>
              <a:lnSpc>
                <a:spcPts val="11006"/>
              </a:lnSpc>
            </a:pPr>
            <a:r>
              <a:rPr lang="en-US" spc="-88" sz="4402">
                <a:solidFill>
                  <a:srgbClr val="3D4852"/>
                </a:solidFill>
                <a:latin typeface="Archive"/>
              </a:rPr>
              <a:t>ADITYA AVI                       </a:t>
            </a:r>
          </a:p>
        </p:txBody>
      </p:sp>
      <p:sp>
        <p:nvSpPr>
          <p:cNvPr name="TextBox 6" id="6"/>
          <p:cNvSpPr txBox="true"/>
          <p:nvPr/>
        </p:nvSpPr>
        <p:spPr>
          <a:xfrm rot="0">
            <a:off x="1028700" y="6749484"/>
            <a:ext cx="5684340" cy="1216257"/>
          </a:xfrm>
          <a:prstGeom prst="rect">
            <a:avLst/>
          </a:prstGeom>
        </p:spPr>
        <p:txBody>
          <a:bodyPr anchor="t" rtlCol="false" tIns="0" lIns="0" bIns="0" rIns="0">
            <a:spAutoFit/>
          </a:bodyPr>
          <a:lstStyle/>
          <a:p>
            <a:pPr>
              <a:lnSpc>
                <a:spcPts val="11006"/>
              </a:lnSpc>
            </a:pPr>
            <a:r>
              <a:rPr lang="en-US" spc="-88" sz="4402">
                <a:solidFill>
                  <a:srgbClr val="3D4852"/>
                </a:solidFill>
                <a:latin typeface="Archive"/>
              </a:rPr>
              <a:t>AMAN KUMAR                  </a:t>
            </a:r>
          </a:p>
        </p:txBody>
      </p:sp>
      <p:sp>
        <p:nvSpPr>
          <p:cNvPr name="TextBox 7" id="7"/>
          <p:cNvSpPr txBox="true"/>
          <p:nvPr/>
        </p:nvSpPr>
        <p:spPr>
          <a:xfrm rot="0">
            <a:off x="1028700" y="5198937"/>
            <a:ext cx="5684340" cy="1216257"/>
          </a:xfrm>
          <a:prstGeom prst="rect">
            <a:avLst/>
          </a:prstGeom>
        </p:spPr>
        <p:txBody>
          <a:bodyPr anchor="t" rtlCol="false" tIns="0" lIns="0" bIns="0" rIns="0">
            <a:spAutoFit/>
          </a:bodyPr>
          <a:lstStyle/>
          <a:p>
            <a:pPr>
              <a:lnSpc>
                <a:spcPts val="11006"/>
              </a:lnSpc>
            </a:pPr>
            <a:r>
              <a:rPr lang="en-US" spc="-88" sz="4402">
                <a:solidFill>
                  <a:srgbClr val="3D4852"/>
                </a:solidFill>
                <a:latin typeface="Archive"/>
              </a:rPr>
              <a:t>ANKIT RAJ        </a:t>
            </a:r>
          </a:p>
        </p:txBody>
      </p:sp>
      <p:sp>
        <p:nvSpPr>
          <p:cNvPr name="TextBox 8" id="8"/>
          <p:cNvSpPr txBox="true"/>
          <p:nvPr/>
        </p:nvSpPr>
        <p:spPr>
          <a:xfrm rot="0">
            <a:off x="6010450" y="537527"/>
            <a:ext cx="9525" cy="887095"/>
          </a:xfrm>
          <a:prstGeom prst="rect">
            <a:avLst/>
          </a:prstGeom>
        </p:spPr>
        <p:txBody>
          <a:bodyPr anchor="t" rtlCol="false" tIns="0" lIns="0" bIns="0" rIns="0">
            <a:spAutoFit/>
          </a:bodyPr>
          <a:lstStyle/>
          <a:p>
            <a:pPr algn="ctr">
              <a:lnSpc>
                <a:spcPts val="7279"/>
              </a:lnSpc>
            </a:pPr>
          </a:p>
        </p:txBody>
      </p:sp>
      <p:sp>
        <p:nvSpPr>
          <p:cNvPr name="TextBox 9" id="9"/>
          <p:cNvSpPr txBox="true"/>
          <p:nvPr/>
        </p:nvSpPr>
        <p:spPr>
          <a:xfrm rot="0">
            <a:off x="4713364" y="585152"/>
            <a:ext cx="8861272" cy="785813"/>
          </a:xfrm>
          <a:prstGeom prst="rect">
            <a:avLst/>
          </a:prstGeom>
        </p:spPr>
        <p:txBody>
          <a:bodyPr anchor="t" rtlCol="false" tIns="0" lIns="0" bIns="0" rIns="0">
            <a:spAutoFit/>
          </a:bodyPr>
          <a:lstStyle/>
          <a:p>
            <a:pPr algn="ctr">
              <a:lnSpc>
                <a:spcPts val="6337"/>
              </a:lnSpc>
            </a:pPr>
            <a:r>
              <a:rPr lang="en-US" sz="4875">
                <a:solidFill>
                  <a:srgbClr val="000000"/>
                </a:solidFill>
                <a:latin typeface="League Spartan"/>
              </a:rPr>
              <a:t>APPLICANT PROFILE</a:t>
            </a:r>
          </a:p>
        </p:txBody>
      </p:sp>
      <p:sp>
        <p:nvSpPr>
          <p:cNvPr name="TextBox 10" id="10"/>
          <p:cNvSpPr txBox="true"/>
          <p:nvPr/>
        </p:nvSpPr>
        <p:spPr>
          <a:xfrm rot="0">
            <a:off x="1028700" y="2389565"/>
            <a:ext cx="6858985" cy="663575"/>
          </a:xfrm>
          <a:prstGeom prst="rect">
            <a:avLst/>
          </a:prstGeom>
        </p:spPr>
        <p:txBody>
          <a:bodyPr anchor="t" rtlCol="false" tIns="0" lIns="0" bIns="0" rIns="0">
            <a:spAutoFit/>
          </a:bodyPr>
          <a:lstStyle/>
          <a:p>
            <a:pPr algn="l">
              <a:lnSpc>
                <a:spcPts val="5424"/>
              </a:lnSpc>
            </a:pPr>
            <a:r>
              <a:rPr lang="en-US" sz="3874">
                <a:solidFill>
                  <a:srgbClr val="000000"/>
                </a:solidFill>
                <a:latin typeface="Eczar SemiBold"/>
              </a:rPr>
              <a:t>TEAM MEMBER DETAILS :</a:t>
            </a:r>
          </a:p>
        </p:txBody>
      </p:sp>
      <p:sp>
        <p:nvSpPr>
          <p:cNvPr name="TextBox 11" id="11"/>
          <p:cNvSpPr txBox="true"/>
          <p:nvPr/>
        </p:nvSpPr>
        <p:spPr>
          <a:xfrm rot="0">
            <a:off x="10973803" y="2389565"/>
            <a:ext cx="5070569" cy="663575"/>
          </a:xfrm>
          <a:prstGeom prst="rect">
            <a:avLst/>
          </a:prstGeom>
        </p:spPr>
        <p:txBody>
          <a:bodyPr anchor="t" rtlCol="false" tIns="0" lIns="0" bIns="0" rIns="0">
            <a:spAutoFit/>
          </a:bodyPr>
          <a:lstStyle/>
          <a:p>
            <a:pPr algn="l">
              <a:lnSpc>
                <a:spcPts val="5424"/>
              </a:lnSpc>
            </a:pPr>
            <a:r>
              <a:rPr lang="en-US" sz="3874">
                <a:solidFill>
                  <a:srgbClr val="000000"/>
                </a:solidFill>
                <a:latin typeface="Eczar SemiBold"/>
              </a:rPr>
              <a:t>MENTOR DETAILS :</a:t>
            </a:r>
          </a:p>
        </p:txBody>
      </p:sp>
      <p:sp>
        <p:nvSpPr>
          <p:cNvPr name="TextBox 12" id="12"/>
          <p:cNvSpPr txBox="true"/>
          <p:nvPr/>
        </p:nvSpPr>
        <p:spPr>
          <a:xfrm rot="0">
            <a:off x="11150730" y="4134165"/>
            <a:ext cx="5399149" cy="1251585"/>
          </a:xfrm>
          <a:prstGeom prst="rect">
            <a:avLst/>
          </a:prstGeom>
        </p:spPr>
        <p:txBody>
          <a:bodyPr anchor="t" rtlCol="false" tIns="0" lIns="0" bIns="0" rIns="0">
            <a:spAutoFit/>
          </a:bodyPr>
          <a:lstStyle/>
          <a:p>
            <a:pPr>
              <a:lnSpc>
                <a:spcPts val="5039"/>
              </a:lnSpc>
            </a:pPr>
            <a:r>
              <a:rPr lang="en-US" sz="3599">
                <a:solidFill>
                  <a:srgbClr val="000000"/>
                </a:solidFill>
                <a:latin typeface="Eczar Regular Bold"/>
              </a:rPr>
              <a:t>MD ASIF HASSAN</a:t>
            </a:r>
          </a:p>
          <a:p>
            <a:pPr>
              <a:lnSpc>
                <a:spcPts val="5039"/>
              </a:lnSpc>
            </a:pPr>
            <a:r>
              <a:rPr lang="en-US" sz="3599">
                <a:solidFill>
                  <a:srgbClr val="000000"/>
                </a:solidFill>
                <a:latin typeface="Open Sans Light"/>
              </a:rPr>
              <a:t>Dept. of EEE, BIT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81" r="0" b="6692"/>
          <a:stretch>
            <a:fillRect/>
          </a:stretch>
        </p:blipFill>
        <p:spPr>
          <a:xfrm>
            <a:off x="0" y="0"/>
            <a:ext cx="18288000" cy="10287000"/>
          </a:xfrm>
          <a:prstGeom prst="rect">
            <a:avLst/>
          </a:prstGeom>
        </p:spPr>
      </p:pic>
      <p:sp>
        <p:nvSpPr>
          <p:cNvPr name="TextBox 3" id="3"/>
          <p:cNvSpPr txBox="true"/>
          <p:nvPr/>
        </p:nvSpPr>
        <p:spPr>
          <a:xfrm rot="0">
            <a:off x="2033809" y="857250"/>
            <a:ext cx="13613773" cy="1543050"/>
          </a:xfrm>
          <a:prstGeom prst="rect">
            <a:avLst/>
          </a:prstGeom>
        </p:spPr>
        <p:txBody>
          <a:bodyPr anchor="t" rtlCol="false" tIns="0" lIns="0" bIns="0" rIns="0">
            <a:spAutoFit/>
          </a:bodyPr>
          <a:lstStyle/>
          <a:p>
            <a:pPr algn="ctr">
              <a:lnSpc>
                <a:spcPts val="12599"/>
              </a:lnSpc>
            </a:pPr>
            <a:r>
              <a:rPr lang="en-US" sz="9000">
                <a:solidFill>
                  <a:srgbClr val="000000"/>
                </a:solidFill>
                <a:latin typeface="Lovelo"/>
              </a:rPr>
              <a:t>PROBLEM STATEMENT</a:t>
            </a:r>
          </a:p>
        </p:txBody>
      </p:sp>
      <p:sp>
        <p:nvSpPr>
          <p:cNvPr name="TextBox 4" id="4"/>
          <p:cNvSpPr txBox="true"/>
          <p:nvPr/>
        </p:nvSpPr>
        <p:spPr>
          <a:xfrm rot="0">
            <a:off x="490569" y="2635542"/>
            <a:ext cx="17306863" cy="6622758"/>
          </a:xfrm>
          <a:prstGeom prst="rect">
            <a:avLst/>
          </a:prstGeom>
        </p:spPr>
        <p:txBody>
          <a:bodyPr anchor="t" rtlCol="false" tIns="0" lIns="0" bIns="0" rIns="0">
            <a:spAutoFit/>
          </a:bodyPr>
          <a:lstStyle/>
          <a:p>
            <a:pPr marL="779398" indent="-389699" lvl="1">
              <a:lnSpc>
                <a:spcPts val="5884"/>
              </a:lnSpc>
              <a:buFont typeface="Arial"/>
              <a:buChar char="•"/>
            </a:pPr>
            <a:r>
              <a:rPr lang="en-US" sz="3609">
                <a:solidFill>
                  <a:srgbClr val="000000"/>
                </a:solidFill>
                <a:latin typeface="Quicksand"/>
              </a:rPr>
              <a:t>The atmosphere is awash with varied harmful elements viz particulate matter, toxic emissions and VOCs. </a:t>
            </a:r>
          </a:p>
          <a:p>
            <a:pPr marL="779398" indent="-389699" lvl="1">
              <a:lnSpc>
                <a:spcPts val="5884"/>
              </a:lnSpc>
              <a:buFont typeface="Arial"/>
              <a:buChar char="•"/>
            </a:pPr>
            <a:r>
              <a:rPr lang="en-US" sz="3609">
                <a:solidFill>
                  <a:srgbClr val="000000"/>
                </a:solidFill>
                <a:latin typeface="Quicksand"/>
              </a:rPr>
              <a:t>The hazardous smog encompassing such detrimental particles makes it difficult to breathe in followed by deadly health hazards.  </a:t>
            </a:r>
          </a:p>
          <a:p>
            <a:pPr marL="779398" indent="-389699" lvl="1">
              <a:lnSpc>
                <a:spcPts val="5884"/>
              </a:lnSpc>
              <a:buFont typeface="Arial"/>
              <a:buChar char="•"/>
            </a:pPr>
            <a:r>
              <a:rPr lang="en-US" sz="3609">
                <a:solidFill>
                  <a:srgbClr val="000000"/>
                </a:solidFill>
                <a:latin typeface="Quicksand"/>
              </a:rPr>
              <a:t>Developed countries have measures for unemployment, financial bottlenecks and hygiene but no programs to facilitate the supply of pure air. </a:t>
            </a:r>
          </a:p>
          <a:p>
            <a:pPr marL="779398" indent="-389699" lvl="1">
              <a:lnSpc>
                <a:spcPts val="5884"/>
              </a:lnSpc>
              <a:buFont typeface="Arial"/>
              <a:buChar char="•"/>
            </a:pPr>
            <a:r>
              <a:rPr lang="en-US" sz="3609">
                <a:solidFill>
                  <a:srgbClr val="000000"/>
                </a:solidFill>
                <a:latin typeface="Quicksand"/>
              </a:rPr>
              <a:t>A vast section of the population suffering from asthma, cardiovascular disease, neurological disorders and cancer,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2500" r="0" b="12500"/>
          <a:stretch>
            <a:fillRect/>
          </a:stretch>
        </p:blipFill>
        <p:spPr>
          <a:xfrm>
            <a:off x="0" y="0"/>
            <a:ext cx="18288000" cy="10287000"/>
          </a:xfrm>
          <a:prstGeom prst="rect">
            <a:avLst/>
          </a:prstGeom>
        </p:spPr>
      </p:pic>
      <p:sp>
        <p:nvSpPr>
          <p:cNvPr name="TextBox 3" id="3"/>
          <p:cNvSpPr txBox="true"/>
          <p:nvPr/>
        </p:nvSpPr>
        <p:spPr>
          <a:xfrm rot="0">
            <a:off x="2409266" y="-37352"/>
            <a:ext cx="13613773" cy="1552575"/>
          </a:xfrm>
          <a:prstGeom prst="rect">
            <a:avLst/>
          </a:prstGeom>
        </p:spPr>
        <p:txBody>
          <a:bodyPr anchor="t" rtlCol="false" tIns="0" lIns="0" bIns="0" rIns="0">
            <a:spAutoFit/>
          </a:bodyPr>
          <a:lstStyle/>
          <a:p>
            <a:pPr algn="ctr">
              <a:lnSpc>
                <a:spcPts val="12599"/>
              </a:lnSpc>
            </a:pPr>
            <a:r>
              <a:rPr lang="en-US" sz="9000">
                <a:solidFill>
                  <a:srgbClr val="000000"/>
                </a:solidFill>
                <a:latin typeface="Norwester"/>
              </a:rPr>
              <a:t>Proposed Solution</a:t>
            </a:r>
          </a:p>
        </p:txBody>
      </p:sp>
      <p:sp>
        <p:nvSpPr>
          <p:cNvPr name="TextBox 4" id="4"/>
          <p:cNvSpPr txBox="true"/>
          <p:nvPr/>
        </p:nvSpPr>
        <p:spPr>
          <a:xfrm rot="0">
            <a:off x="1077474" y="1825749"/>
            <a:ext cx="16277357" cy="7946562"/>
          </a:xfrm>
          <a:prstGeom prst="rect">
            <a:avLst/>
          </a:prstGeom>
        </p:spPr>
        <p:txBody>
          <a:bodyPr anchor="t" rtlCol="false" tIns="0" lIns="0" bIns="0" rIns="0">
            <a:spAutoFit/>
          </a:bodyPr>
          <a:lstStyle/>
          <a:p>
            <a:pPr marL="652901" indent="-326450" lvl="1">
              <a:lnSpc>
                <a:spcPts val="4233"/>
              </a:lnSpc>
              <a:buFont typeface="Arial"/>
              <a:buChar char="•"/>
            </a:pPr>
            <a:r>
              <a:rPr lang="en-US" spc="-60" sz="3024">
                <a:solidFill>
                  <a:srgbClr val="000000"/>
                </a:solidFill>
                <a:latin typeface="Quicksand"/>
              </a:rPr>
              <a:t>To counter the adverse effects of the contaminated air, we have proposed an Intense Field Dielectric based smog filter that works on the principle of electrostatic precipitation and has an efficiency of 99.99 %.</a:t>
            </a:r>
          </a:p>
          <a:p>
            <a:pPr>
              <a:lnSpc>
                <a:spcPts val="4233"/>
              </a:lnSpc>
            </a:pPr>
          </a:p>
          <a:p>
            <a:pPr marL="652901" indent="-326450" lvl="1">
              <a:lnSpc>
                <a:spcPts val="4233"/>
              </a:lnSpc>
              <a:buFont typeface="Arial"/>
              <a:buChar char="•"/>
            </a:pPr>
            <a:r>
              <a:rPr lang="en-US" spc="-60" sz="3024">
                <a:solidFill>
                  <a:srgbClr val="000000"/>
                </a:solidFill>
                <a:latin typeface="Quicksand"/>
              </a:rPr>
              <a:t>An iFD Smog filter makes use of electric current to assist the removal of particulate pollution from the air. </a:t>
            </a:r>
          </a:p>
          <a:p>
            <a:pPr>
              <a:lnSpc>
                <a:spcPts val="4233"/>
              </a:lnSpc>
            </a:pPr>
          </a:p>
          <a:p>
            <a:pPr marL="652901" indent="-326450" lvl="1">
              <a:lnSpc>
                <a:spcPts val="4233"/>
              </a:lnSpc>
              <a:buFont typeface="Arial"/>
              <a:buChar char="•"/>
            </a:pPr>
            <a:r>
              <a:rPr lang="en-US" spc="-60" sz="3024">
                <a:solidFill>
                  <a:srgbClr val="000000"/>
                </a:solidFill>
                <a:latin typeface="Quicksand"/>
              </a:rPr>
              <a:t>It filter works like a magnet as it attracts particulate matter while undergoing the process of cleansing of air and uses electricity to decimate the hazardous pollutants.</a:t>
            </a:r>
          </a:p>
          <a:p>
            <a:pPr>
              <a:lnSpc>
                <a:spcPts val="4233"/>
              </a:lnSpc>
            </a:pPr>
          </a:p>
          <a:p>
            <a:pPr algn="l">
              <a:lnSpc>
                <a:spcPts val="4233"/>
              </a:lnSpc>
            </a:pPr>
            <a:r>
              <a:rPr lang="en-US" spc="-60" sz="3024">
                <a:solidFill>
                  <a:srgbClr val="000000"/>
                </a:solidFill>
                <a:latin typeface="Quicksand"/>
              </a:rPr>
              <a:t>The mechanism that we use is broadly classified into 3 parts:</a:t>
            </a:r>
          </a:p>
          <a:p>
            <a:pPr algn="just">
              <a:lnSpc>
                <a:spcPts val="4233"/>
              </a:lnSpc>
            </a:pPr>
            <a:r>
              <a:rPr lang="en-US" spc="-60" sz="3024">
                <a:solidFill>
                  <a:srgbClr val="000000"/>
                </a:solidFill>
                <a:latin typeface="Quicksand"/>
              </a:rPr>
              <a:t>1. Infusing electric charge into the air</a:t>
            </a:r>
          </a:p>
          <a:p>
            <a:pPr algn="just">
              <a:lnSpc>
                <a:spcPts val="4233"/>
              </a:lnSpc>
            </a:pPr>
            <a:r>
              <a:rPr lang="en-US" spc="-60" sz="3024">
                <a:solidFill>
                  <a:srgbClr val="000000"/>
                </a:solidFill>
                <a:latin typeface="Quicksand"/>
              </a:rPr>
              <a:t>2. Passing air through the filter</a:t>
            </a:r>
          </a:p>
          <a:p>
            <a:pPr algn="just">
              <a:lnSpc>
                <a:spcPts val="4233"/>
              </a:lnSpc>
            </a:pPr>
            <a:r>
              <a:rPr lang="en-US" spc="-60" sz="3024">
                <a:solidFill>
                  <a:srgbClr val="000000"/>
                </a:solidFill>
                <a:latin typeface="Quicksand"/>
              </a:rPr>
              <a:t>3. Capture of pollutants by filter</a:t>
            </a:r>
          </a:p>
          <a:p>
            <a:pPr>
              <a:lnSpc>
                <a:spcPts val="4233"/>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AFAFA"/>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94" t="0" r="194" b="0"/>
          <a:stretch>
            <a:fillRect/>
          </a:stretch>
        </p:blipFill>
        <p:spPr>
          <a:xfrm flipH="false" flipV="false" rot="0">
            <a:off x="152313" y="642062"/>
            <a:ext cx="17983375" cy="8818623"/>
          </a:xfrm>
          <a:prstGeom prst="rect">
            <a:avLst/>
          </a:prstGeom>
        </p:spPr>
      </p:pic>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2500" r="0" b="12500"/>
          <a:stretch>
            <a:fillRect/>
          </a:stretch>
        </p:blipFill>
        <p:spPr>
          <a:xfrm>
            <a:off x="0" y="0"/>
            <a:ext cx="18288000" cy="10287000"/>
          </a:xfrm>
          <a:prstGeom prst="rect">
            <a:avLst/>
          </a:prstGeom>
        </p:spPr>
      </p:pic>
      <p:sp>
        <p:nvSpPr>
          <p:cNvPr name="TextBox 3" id="3"/>
          <p:cNvSpPr txBox="true"/>
          <p:nvPr/>
        </p:nvSpPr>
        <p:spPr>
          <a:xfrm rot="0">
            <a:off x="1028700" y="2946811"/>
            <a:ext cx="15103011" cy="5803646"/>
          </a:xfrm>
          <a:prstGeom prst="rect">
            <a:avLst/>
          </a:prstGeom>
        </p:spPr>
        <p:txBody>
          <a:bodyPr anchor="t" rtlCol="false" tIns="0" lIns="0" bIns="0" rIns="0">
            <a:spAutoFit/>
          </a:bodyPr>
          <a:lstStyle/>
          <a:p>
            <a:pPr>
              <a:lnSpc>
                <a:spcPts val="4220"/>
              </a:lnSpc>
            </a:pPr>
            <a:r>
              <a:rPr lang="en-US" sz="3014">
                <a:solidFill>
                  <a:srgbClr val="000000"/>
                </a:solidFill>
                <a:latin typeface="Quicksand"/>
              </a:rPr>
              <a:t>The existing SMOG Filter in Delhi uses the HEPA mechanism and a huge initial cost as well as maintenance cost.</a:t>
            </a:r>
          </a:p>
          <a:p>
            <a:pPr marL="650796" indent="-325398" lvl="1">
              <a:lnSpc>
                <a:spcPts val="4220"/>
              </a:lnSpc>
              <a:buFont typeface="Arial"/>
              <a:buChar char="•"/>
            </a:pPr>
            <a:r>
              <a:rPr lang="en-US" sz="3014">
                <a:solidFill>
                  <a:srgbClr val="000000"/>
                </a:solidFill>
                <a:latin typeface="Quicksand"/>
              </a:rPr>
              <a:t>The ifD filter is revolutionary because unlike HEPA filters it never needs to be replaced as it is a permanent and washable air purification filter.</a:t>
            </a:r>
            <a:r>
              <a:rPr lang="en-US" sz="3014">
                <a:solidFill>
                  <a:srgbClr val="000000"/>
                </a:solidFill>
                <a:latin typeface="Arimo"/>
              </a:rPr>
              <a:t> </a:t>
            </a:r>
          </a:p>
          <a:p>
            <a:pPr marL="650796" indent="-325398" lvl="1">
              <a:lnSpc>
                <a:spcPts val="4220"/>
              </a:lnSpc>
              <a:buFont typeface="Arial"/>
              <a:buChar char="•"/>
            </a:pPr>
            <a:r>
              <a:rPr lang="en-US" sz="3014">
                <a:solidFill>
                  <a:srgbClr val="000000"/>
                </a:solidFill>
                <a:latin typeface="Arimo"/>
              </a:rPr>
              <a:t>It would not only exceed the efficiency of a smog tower but also reduce its maintenance cost of it.</a:t>
            </a:r>
          </a:p>
          <a:p>
            <a:pPr marL="650796" indent="-325398" lvl="1">
              <a:lnSpc>
                <a:spcPts val="4220"/>
              </a:lnSpc>
              <a:buFont typeface="Arial"/>
              <a:buChar char="•"/>
            </a:pPr>
            <a:r>
              <a:rPr lang="en-US" sz="3014">
                <a:solidFill>
                  <a:srgbClr val="000000"/>
                </a:solidFill>
                <a:latin typeface="Quicksand"/>
              </a:rPr>
              <a:t>Being a washable filter, it is much easier to clean than the regular HEPA filters, which in turn, makes it more affordable and less maintenance. </a:t>
            </a:r>
          </a:p>
          <a:p>
            <a:pPr marL="650796" indent="-325398" lvl="1">
              <a:lnSpc>
                <a:spcPts val="4220"/>
              </a:lnSpc>
              <a:buFont typeface="Arial"/>
              <a:buChar char="•"/>
            </a:pPr>
            <a:r>
              <a:rPr lang="en-US" sz="3014">
                <a:solidFill>
                  <a:srgbClr val="000000"/>
                </a:solidFill>
                <a:latin typeface="Quicksand"/>
              </a:rPr>
              <a:t>Also, there is a minimal amount of energy consumption that makes it sustainable for the posterity as well.</a:t>
            </a:r>
          </a:p>
          <a:p>
            <a:pPr>
              <a:lnSpc>
                <a:spcPts val="4220"/>
              </a:lnSpc>
            </a:pPr>
          </a:p>
        </p:txBody>
      </p:sp>
      <p:sp>
        <p:nvSpPr>
          <p:cNvPr name="TextBox 4" id="4"/>
          <p:cNvSpPr txBox="true"/>
          <p:nvPr/>
        </p:nvSpPr>
        <p:spPr>
          <a:xfrm rot="0">
            <a:off x="4762398" y="866775"/>
            <a:ext cx="11369314" cy="1410971"/>
          </a:xfrm>
          <a:prstGeom prst="rect">
            <a:avLst/>
          </a:prstGeom>
        </p:spPr>
        <p:txBody>
          <a:bodyPr anchor="t" rtlCol="false" tIns="0" lIns="0" bIns="0" rIns="0">
            <a:spAutoFit/>
          </a:bodyPr>
          <a:lstStyle/>
          <a:p>
            <a:pPr>
              <a:lnSpc>
                <a:spcPts val="11479"/>
              </a:lnSpc>
            </a:pPr>
            <a:r>
              <a:rPr lang="en-US" sz="8199">
                <a:solidFill>
                  <a:srgbClr val="000000"/>
                </a:solidFill>
                <a:latin typeface="Lovelo"/>
              </a:rPr>
              <a:t>Why iFD Filters?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2495" r="0" b="2495"/>
          <a:stretch>
            <a:fillRect/>
          </a:stretch>
        </p:blipFill>
        <p:spPr>
          <a:xfrm>
            <a:off x="0" y="0"/>
            <a:ext cx="18288000" cy="10287000"/>
          </a:xfrm>
          <a:prstGeom prst="rect">
            <a:avLst/>
          </a:prstGeom>
        </p:spPr>
      </p:pic>
      <p:pic>
        <p:nvPicPr>
          <p:cNvPr name="Picture 3" id="3"/>
          <p:cNvPicPr>
            <a:picLocks noChangeAspect="true"/>
          </p:cNvPicPr>
          <p:nvPr/>
        </p:nvPicPr>
        <p:blipFill>
          <a:blip r:embed="rId3"/>
          <a:srcRect l="1489" t="0" r="1489" b="3632"/>
          <a:stretch>
            <a:fillRect/>
          </a:stretch>
        </p:blipFill>
        <p:spPr>
          <a:xfrm flipH="false" flipV="false" rot="0">
            <a:off x="1597549" y="2904076"/>
            <a:ext cx="15092902" cy="5009570"/>
          </a:xfrm>
          <a:prstGeom prst="rect">
            <a:avLst/>
          </a:prstGeom>
        </p:spPr>
      </p:pic>
      <p:sp>
        <p:nvSpPr>
          <p:cNvPr name="TextBox 4" id="4"/>
          <p:cNvSpPr txBox="true"/>
          <p:nvPr/>
        </p:nvSpPr>
        <p:spPr>
          <a:xfrm rot="0">
            <a:off x="2337113" y="376579"/>
            <a:ext cx="13613773" cy="1543050"/>
          </a:xfrm>
          <a:prstGeom prst="rect">
            <a:avLst/>
          </a:prstGeom>
        </p:spPr>
        <p:txBody>
          <a:bodyPr anchor="t" rtlCol="false" tIns="0" lIns="0" bIns="0" rIns="0">
            <a:spAutoFit/>
          </a:bodyPr>
          <a:lstStyle/>
          <a:p>
            <a:pPr algn="ctr">
              <a:lnSpc>
                <a:spcPts val="12599"/>
              </a:lnSpc>
            </a:pPr>
            <a:r>
              <a:rPr lang="en-US" sz="9000">
                <a:solidFill>
                  <a:srgbClr val="000000"/>
                </a:solidFill>
                <a:latin typeface="Aileron Heavy"/>
              </a:rPr>
              <a:t>WORKPLAN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8457" r="0" b="18457"/>
          <a:stretch>
            <a:fillRect/>
          </a:stretch>
        </p:blipFill>
        <p:spPr>
          <a:xfrm>
            <a:off x="0" y="0"/>
            <a:ext cx="18288000" cy="10287000"/>
          </a:xfrm>
          <a:prstGeom prst="rect">
            <a:avLst/>
          </a:prstGeom>
        </p:spPr>
      </p:pic>
      <p:sp>
        <p:nvSpPr>
          <p:cNvPr name="TextBox 3" id="3"/>
          <p:cNvSpPr txBox="true"/>
          <p:nvPr/>
        </p:nvSpPr>
        <p:spPr>
          <a:xfrm rot="0">
            <a:off x="4208880" y="95552"/>
            <a:ext cx="11085413" cy="1112902"/>
          </a:xfrm>
          <a:prstGeom prst="rect">
            <a:avLst/>
          </a:prstGeom>
        </p:spPr>
        <p:txBody>
          <a:bodyPr anchor="t" rtlCol="false" tIns="0" lIns="0" bIns="0" rIns="0">
            <a:spAutoFit/>
          </a:bodyPr>
          <a:lstStyle/>
          <a:p>
            <a:pPr algn="ctr">
              <a:lnSpc>
                <a:spcPts val="9008"/>
              </a:lnSpc>
              <a:spcBef>
                <a:spcPct val="0"/>
              </a:spcBef>
            </a:pPr>
            <a:r>
              <a:rPr lang="en-US" spc="-128" sz="6434">
                <a:solidFill>
                  <a:srgbClr val="000000"/>
                </a:solidFill>
                <a:latin typeface="Archivo Black Bold"/>
              </a:rPr>
              <a:t>BUDGET DISTRIBUTION</a:t>
            </a:r>
          </a:p>
        </p:txBody>
      </p:sp>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716" r="0" b="0"/>
          <a:stretch>
            <a:fillRect/>
          </a:stretch>
        </p:blipFill>
        <p:spPr>
          <a:xfrm flipH="false" flipV="false" rot="-10800000">
            <a:off x="4830269" y="2001577"/>
            <a:ext cx="9134045" cy="7852084"/>
          </a:xfrm>
          <a:prstGeom prst="rect">
            <a:avLst/>
          </a:prstGeom>
        </p:spPr>
      </p:pic>
      <p:sp>
        <p:nvSpPr>
          <p:cNvPr name="TextBox 5" id="5"/>
          <p:cNvSpPr txBox="true"/>
          <p:nvPr/>
        </p:nvSpPr>
        <p:spPr>
          <a:xfrm rot="0">
            <a:off x="6541561" y="2204393"/>
            <a:ext cx="5587394" cy="457200"/>
          </a:xfrm>
          <a:prstGeom prst="rect">
            <a:avLst/>
          </a:prstGeom>
        </p:spPr>
        <p:txBody>
          <a:bodyPr anchor="t" rtlCol="false" tIns="0" lIns="0" bIns="0" rIns="0">
            <a:spAutoFit/>
          </a:bodyPr>
          <a:lstStyle/>
          <a:p>
            <a:pPr algn="ctr">
              <a:lnSpc>
                <a:spcPts val="3584"/>
              </a:lnSpc>
            </a:pPr>
            <a:r>
              <a:rPr lang="en-US" sz="2987">
                <a:solidFill>
                  <a:srgbClr val="000000"/>
                </a:solidFill>
                <a:latin typeface="TT Chocolates Bold"/>
              </a:rPr>
              <a:t>Structural Cost  = 30K</a:t>
            </a:r>
          </a:p>
        </p:txBody>
      </p:sp>
      <p:sp>
        <p:nvSpPr>
          <p:cNvPr name="TextBox 6" id="6"/>
          <p:cNvSpPr txBox="true"/>
          <p:nvPr/>
        </p:nvSpPr>
        <p:spPr>
          <a:xfrm rot="0">
            <a:off x="6230812" y="2652069"/>
            <a:ext cx="6547941" cy="752475"/>
          </a:xfrm>
          <a:prstGeom prst="rect">
            <a:avLst/>
          </a:prstGeom>
        </p:spPr>
        <p:txBody>
          <a:bodyPr anchor="t" rtlCol="false" tIns="0" lIns="0" bIns="0" rIns="0">
            <a:spAutoFit/>
          </a:bodyPr>
          <a:lstStyle/>
          <a:p>
            <a:pPr algn="ctr">
              <a:lnSpc>
                <a:spcPts val="2933"/>
              </a:lnSpc>
            </a:pPr>
            <a:r>
              <a:rPr lang="en-US" sz="2444">
                <a:solidFill>
                  <a:srgbClr val="000000"/>
                </a:solidFill>
                <a:latin typeface="TT Chocolates"/>
              </a:rPr>
              <a:t>The cost comprising the basic structure of the filter</a:t>
            </a:r>
          </a:p>
        </p:txBody>
      </p:sp>
      <p:sp>
        <p:nvSpPr>
          <p:cNvPr name="TextBox 7" id="7"/>
          <p:cNvSpPr txBox="true"/>
          <p:nvPr/>
        </p:nvSpPr>
        <p:spPr>
          <a:xfrm rot="0">
            <a:off x="6779513" y="4048113"/>
            <a:ext cx="5111491" cy="656092"/>
          </a:xfrm>
          <a:prstGeom prst="rect">
            <a:avLst/>
          </a:prstGeom>
        </p:spPr>
        <p:txBody>
          <a:bodyPr anchor="t" rtlCol="false" tIns="0" lIns="0" bIns="0" rIns="0">
            <a:spAutoFit/>
          </a:bodyPr>
          <a:lstStyle/>
          <a:p>
            <a:pPr algn="ctr">
              <a:lnSpc>
                <a:spcPts val="2693"/>
              </a:lnSpc>
            </a:pPr>
            <a:r>
              <a:rPr lang="en-US" sz="2244">
                <a:solidFill>
                  <a:srgbClr val="000000"/>
                </a:solidFill>
                <a:latin typeface="TT Chocolates"/>
              </a:rPr>
              <a:t>ifD Filter + Tree Filter + Activated Carbon Filter Costs</a:t>
            </a:r>
          </a:p>
        </p:txBody>
      </p:sp>
      <p:sp>
        <p:nvSpPr>
          <p:cNvPr name="TextBox 8" id="8"/>
          <p:cNvSpPr txBox="true"/>
          <p:nvPr/>
        </p:nvSpPr>
        <p:spPr>
          <a:xfrm rot="0">
            <a:off x="8413902" y="7876373"/>
            <a:ext cx="1842712" cy="306329"/>
          </a:xfrm>
          <a:prstGeom prst="rect">
            <a:avLst/>
          </a:prstGeom>
        </p:spPr>
        <p:txBody>
          <a:bodyPr anchor="t" rtlCol="false" tIns="0" lIns="0" bIns="0" rIns="0">
            <a:spAutoFit/>
          </a:bodyPr>
          <a:lstStyle/>
          <a:p>
            <a:pPr algn="ctr">
              <a:lnSpc>
                <a:spcPts val="2361"/>
              </a:lnSpc>
            </a:pPr>
            <a:r>
              <a:rPr lang="en-US" sz="1968">
                <a:solidFill>
                  <a:srgbClr val="000000"/>
                </a:solidFill>
                <a:latin typeface="TT Chocolates"/>
              </a:rPr>
              <a:t>10K per filter</a:t>
            </a:r>
          </a:p>
        </p:txBody>
      </p:sp>
      <p:sp>
        <p:nvSpPr>
          <p:cNvPr name="TextBox 9" id="9"/>
          <p:cNvSpPr txBox="true"/>
          <p:nvPr/>
        </p:nvSpPr>
        <p:spPr>
          <a:xfrm rot="0">
            <a:off x="6588255" y="1518476"/>
            <a:ext cx="5111491" cy="334091"/>
          </a:xfrm>
          <a:prstGeom prst="rect">
            <a:avLst/>
          </a:prstGeom>
        </p:spPr>
        <p:txBody>
          <a:bodyPr anchor="t" rtlCol="false" tIns="0" lIns="0" bIns="0" rIns="0">
            <a:spAutoFit/>
          </a:bodyPr>
          <a:lstStyle/>
          <a:p>
            <a:pPr algn="ctr">
              <a:lnSpc>
                <a:spcPts val="2693"/>
              </a:lnSpc>
            </a:pPr>
            <a:r>
              <a:rPr lang="en-US" sz="2244">
                <a:solidFill>
                  <a:srgbClr val="000000"/>
                </a:solidFill>
                <a:latin typeface="TT Chocolates Bold"/>
              </a:rPr>
              <a:t>COST STRUCTURE</a:t>
            </a:r>
          </a:p>
        </p:txBody>
      </p:sp>
      <p:sp>
        <p:nvSpPr>
          <p:cNvPr name="TextBox 10" id="10"/>
          <p:cNvSpPr txBox="true"/>
          <p:nvPr/>
        </p:nvSpPr>
        <p:spPr>
          <a:xfrm rot="0">
            <a:off x="7309820" y="3648306"/>
            <a:ext cx="4389925" cy="399807"/>
          </a:xfrm>
          <a:prstGeom prst="rect">
            <a:avLst/>
          </a:prstGeom>
        </p:spPr>
        <p:txBody>
          <a:bodyPr anchor="t" rtlCol="false" tIns="0" lIns="0" bIns="0" rIns="0">
            <a:spAutoFit/>
          </a:bodyPr>
          <a:lstStyle/>
          <a:p>
            <a:pPr algn="ctr">
              <a:lnSpc>
                <a:spcPts val="3223"/>
              </a:lnSpc>
            </a:pPr>
            <a:r>
              <a:rPr lang="en-US" sz="2686">
                <a:solidFill>
                  <a:srgbClr val="000000"/>
                </a:solidFill>
                <a:latin typeface="TT Chocolates Bold"/>
              </a:rPr>
              <a:t>Total Filter Cost = 20K</a:t>
            </a:r>
          </a:p>
        </p:txBody>
      </p:sp>
      <p:sp>
        <p:nvSpPr>
          <p:cNvPr name="TextBox 11" id="11"/>
          <p:cNvSpPr txBox="true"/>
          <p:nvPr/>
        </p:nvSpPr>
        <p:spPr>
          <a:xfrm rot="0">
            <a:off x="7501078" y="4799884"/>
            <a:ext cx="3668360" cy="752475"/>
          </a:xfrm>
          <a:prstGeom prst="rect">
            <a:avLst/>
          </a:prstGeom>
        </p:spPr>
        <p:txBody>
          <a:bodyPr anchor="t" rtlCol="false" tIns="0" lIns="0" bIns="0" rIns="0">
            <a:spAutoFit/>
          </a:bodyPr>
          <a:lstStyle/>
          <a:p>
            <a:pPr algn="ctr">
              <a:lnSpc>
                <a:spcPts val="2933"/>
              </a:lnSpc>
            </a:pPr>
            <a:r>
              <a:rPr lang="en-US" sz="2444">
                <a:solidFill>
                  <a:srgbClr val="000000"/>
                </a:solidFill>
                <a:latin typeface="TT Chocolates Bold"/>
              </a:rPr>
              <a:t>Trial &amp; Experimental Cost = 20K</a:t>
            </a:r>
          </a:p>
        </p:txBody>
      </p:sp>
      <p:sp>
        <p:nvSpPr>
          <p:cNvPr name="TextBox 12" id="12"/>
          <p:cNvSpPr txBox="true"/>
          <p:nvPr/>
        </p:nvSpPr>
        <p:spPr>
          <a:xfrm rot="0">
            <a:off x="7966988" y="6259661"/>
            <a:ext cx="2860607" cy="668182"/>
          </a:xfrm>
          <a:prstGeom prst="rect">
            <a:avLst/>
          </a:prstGeom>
        </p:spPr>
        <p:txBody>
          <a:bodyPr anchor="t" rtlCol="false" tIns="0" lIns="0" bIns="0" rIns="0">
            <a:spAutoFit/>
          </a:bodyPr>
          <a:lstStyle/>
          <a:p>
            <a:pPr algn="ctr">
              <a:lnSpc>
                <a:spcPts val="2693"/>
              </a:lnSpc>
            </a:pPr>
            <a:r>
              <a:rPr lang="en-US" sz="2244">
                <a:solidFill>
                  <a:srgbClr val="000000"/>
                </a:solidFill>
                <a:latin typeface="TT Chocolates Bold"/>
              </a:rPr>
              <a:t>Miscellaneous Cost = 20K</a:t>
            </a:r>
          </a:p>
        </p:txBody>
      </p:sp>
      <p:sp>
        <p:nvSpPr>
          <p:cNvPr name="TextBox 13" id="13"/>
          <p:cNvSpPr txBox="true"/>
          <p:nvPr/>
        </p:nvSpPr>
        <p:spPr>
          <a:xfrm rot="0">
            <a:off x="8222644" y="7551807"/>
            <a:ext cx="2225229" cy="334091"/>
          </a:xfrm>
          <a:prstGeom prst="rect">
            <a:avLst/>
          </a:prstGeom>
        </p:spPr>
        <p:txBody>
          <a:bodyPr anchor="t" rtlCol="false" tIns="0" lIns="0" bIns="0" rIns="0">
            <a:spAutoFit/>
          </a:bodyPr>
          <a:lstStyle/>
          <a:p>
            <a:pPr algn="ctr">
              <a:lnSpc>
                <a:spcPts val="2693"/>
              </a:lnSpc>
            </a:pPr>
            <a:r>
              <a:rPr lang="en-US" sz="2244">
                <a:solidFill>
                  <a:srgbClr val="000000"/>
                </a:solidFill>
                <a:latin typeface="TT Chocolates Bold"/>
              </a:rPr>
              <a:t>Labour Cost</a:t>
            </a:r>
          </a:p>
        </p:txBody>
      </p:sp>
      <p:sp>
        <p:nvSpPr>
          <p:cNvPr name="AutoShape 14" id="14"/>
          <p:cNvSpPr/>
          <p:nvPr/>
        </p:nvSpPr>
        <p:spPr>
          <a:xfrm rot="-10800000">
            <a:off x="4830269" y="1852567"/>
            <a:ext cx="8627462" cy="0"/>
          </a:xfrm>
          <a:prstGeom prst="line">
            <a:avLst/>
          </a:prstGeom>
          <a:ln cap="flat" w="47625">
            <a:solidFill>
              <a:srgbClr val="000000"/>
            </a:solidFill>
            <a:prstDash val="solid"/>
            <a:headEnd type="triangle" len="med" w="lg"/>
            <a:tailEnd type="triangle" len="med" w="lg"/>
          </a:ln>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2381" t="0" r="12381" b="0"/>
          <a:stretch>
            <a:fillRect/>
          </a:stretch>
        </p:blipFill>
        <p:spPr>
          <a:xfrm>
            <a:off x="0" y="0"/>
            <a:ext cx="18288000" cy="10287000"/>
          </a:xfrm>
          <a:prstGeom prst="rect">
            <a:avLst/>
          </a:prstGeom>
        </p:spPr>
      </p:pic>
      <p:sp>
        <p:nvSpPr>
          <p:cNvPr name="TextBox 3" id="3"/>
          <p:cNvSpPr txBox="true"/>
          <p:nvPr/>
        </p:nvSpPr>
        <p:spPr>
          <a:xfrm rot="0">
            <a:off x="3629279" y="876300"/>
            <a:ext cx="11029443" cy="1221487"/>
          </a:xfrm>
          <a:prstGeom prst="rect">
            <a:avLst/>
          </a:prstGeom>
        </p:spPr>
        <p:txBody>
          <a:bodyPr anchor="t" rtlCol="false" tIns="0" lIns="0" bIns="0" rIns="0">
            <a:spAutoFit/>
          </a:bodyPr>
          <a:lstStyle/>
          <a:p>
            <a:pPr algn="ctr">
              <a:lnSpc>
                <a:spcPts val="9848"/>
              </a:lnSpc>
              <a:spcBef>
                <a:spcPct val="0"/>
              </a:spcBef>
            </a:pPr>
            <a:r>
              <a:rPr lang="en-US" spc="-140" sz="7034">
                <a:solidFill>
                  <a:srgbClr val="000000"/>
                </a:solidFill>
                <a:latin typeface="Archivo Black Bold"/>
              </a:rPr>
              <a:t>TEAM STRENGTH</a:t>
            </a:r>
          </a:p>
        </p:txBody>
      </p:sp>
      <p:sp>
        <p:nvSpPr>
          <p:cNvPr name="TextBox 4" id="4"/>
          <p:cNvSpPr txBox="true"/>
          <p:nvPr/>
        </p:nvSpPr>
        <p:spPr>
          <a:xfrm rot="0">
            <a:off x="2428419" y="3058535"/>
            <a:ext cx="13402651" cy="5053243"/>
          </a:xfrm>
          <a:prstGeom prst="rect">
            <a:avLst/>
          </a:prstGeom>
        </p:spPr>
        <p:txBody>
          <a:bodyPr anchor="t" rtlCol="false" tIns="0" lIns="0" bIns="0" rIns="0">
            <a:spAutoFit/>
          </a:bodyPr>
          <a:lstStyle/>
          <a:p>
            <a:pPr marL="813491" indent="-406745" lvl="1">
              <a:lnSpc>
                <a:spcPts val="8138"/>
              </a:lnSpc>
              <a:buFont typeface="Arial"/>
              <a:buChar char="•"/>
            </a:pPr>
            <a:r>
              <a:rPr lang="en-US" sz="3767">
                <a:solidFill>
                  <a:srgbClr val="000000"/>
                </a:solidFill>
                <a:latin typeface="Eczar SemiBold"/>
              </a:rPr>
              <a:t>Strong core fundamentals in electrical and technical aspects.</a:t>
            </a:r>
          </a:p>
          <a:p>
            <a:pPr marL="813491" indent="-406745" lvl="1">
              <a:lnSpc>
                <a:spcPts val="8138"/>
              </a:lnSpc>
              <a:buFont typeface="Arial"/>
              <a:buChar char="•"/>
            </a:pPr>
            <a:r>
              <a:rPr lang="en-US" sz="3767">
                <a:solidFill>
                  <a:srgbClr val="000000"/>
                </a:solidFill>
                <a:latin typeface="Eczar SemiBold"/>
              </a:rPr>
              <a:t>Innovative and Open minded people with the mindset of an iterator.</a:t>
            </a:r>
          </a:p>
          <a:p>
            <a:pPr marL="850252" indent="-425126" lvl="1">
              <a:lnSpc>
                <a:spcPts val="8506"/>
              </a:lnSpc>
              <a:buFont typeface="Arial"/>
              <a:buChar char="•"/>
            </a:pPr>
            <a:r>
              <a:rPr lang="en-US" sz="3938">
                <a:solidFill>
                  <a:srgbClr val="000000"/>
                </a:solidFill>
                <a:latin typeface="Eczar SemiBold"/>
              </a:rPr>
              <a:t>We're a consistent bunch and we produce output.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DAFAR3nsHIs</dc:identifier>
  <dcterms:modified xsi:type="dcterms:W3CDTF">2011-08-01T06:04:30Z</dcterms:modified>
  <cp:revision>1</cp:revision>
  <dc:title>SMOG FILTER</dc:title>
</cp:coreProperties>
</file>

<file path=docProps/thumbnail.jpeg>
</file>